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  <a:srgbClr val="CE0609"/>
    <a:srgbClr val="CD0508"/>
    <a:srgbClr val="830908"/>
    <a:srgbClr val="79C9CA"/>
    <a:srgbClr val="E3B5D7"/>
    <a:srgbClr val="E5A6CB"/>
    <a:srgbClr val="EED24B"/>
    <a:srgbClr val="FBE060"/>
    <a:srgbClr val="E3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8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5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4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8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9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2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1402-AA10-44C6-8317-A9A48C7EC4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7A46-05AF-4096-8DFD-D92833AEA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0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00051" y="4457700"/>
            <a:ext cx="3314450" cy="2895600"/>
          </a:xfrm>
          <a:prstGeom prst="rect">
            <a:avLst/>
          </a:prstGeom>
          <a:solidFill>
            <a:srgbClr val="CD0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Надпись 5"/>
          <p:cNvSpPr txBox="1"/>
          <p:nvPr/>
        </p:nvSpPr>
        <p:spPr>
          <a:xfrm>
            <a:off x="0" y="5810250"/>
            <a:ext cx="2682240" cy="2181845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ru-RU" sz="1400" b="1" dirty="0">
                <a:solidFill>
                  <a:srgbClr val="FFFFFF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Что предстоит делать?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100" dirty="0">
                <a:solidFill>
                  <a:srgbClr val="FFFFFF"/>
                </a:solidFill>
                <a:effectLst/>
                <a:latin typeface="MTS Sans Black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 закрепленной территории в городе и ее развитие</a:t>
            </a:r>
            <a:endParaRPr lang="ru-RU" sz="1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100" dirty="0">
                <a:solidFill>
                  <a:srgbClr val="FFFFFF"/>
                </a:solidFill>
                <a:effectLst/>
                <a:latin typeface="MTS Sans Black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и прием заявок по телефону от потенциальных клиентов</a:t>
            </a:r>
            <a:endParaRPr lang="ru-RU" sz="1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Надпись 7"/>
          <p:cNvSpPr txBox="1"/>
          <p:nvPr/>
        </p:nvSpPr>
        <p:spPr>
          <a:xfrm>
            <a:off x="0" y="7899034"/>
            <a:ext cx="6858000" cy="1994920"/>
          </a:xfrm>
          <a:prstGeom prst="rect">
            <a:avLst/>
          </a:prstGeom>
          <a:gradFill flip="none" rotWithShape="1">
            <a:gsLst>
              <a:gs pos="11000">
                <a:srgbClr val="333F50"/>
              </a:gs>
              <a:gs pos="14000">
                <a:srgbClr val="333F50"/>
              </a:gs>
              <a:gs pos="55000">
                <a:srgbClr val="CD0508">
                  <a:alpha val="88000"/>
                  <a:lumMod val="83000"/>
                </a:srgbClr>
              </a:gs>
              <a:gs pos="84000">
                <a:srgbClr val="333F50"/>
              </a:gs>
            </a:gsLst>
            <a:lin ang="13500000" scaled="1"/>
            <a:tileRect/>
          </a:gra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ru-RU" sz="1400" b="1" dirty="0">
                <a:solidFill>
                  <a:srgbClr val="FFFFFF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Дополнительно: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FFFFFF"/>
                </a:solidFill>
                <a:effectLst/>
                <a:latin typeface="MTS Sans Medium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и адаптация внутри сильной и опытной команды.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FFFFFF"/>
                </a:solidFill>
                <a:effectLst/>
                <a:latin typeface="MTS Sans Medium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 и обучение навыкам ведения переговоров. </a:t>
            </a:r>
            <a:endParaRPr lang="ru-RU" sz="1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FFFFFF"/>
                </a:solidFill>
                <a:effectLst/>
                <a:latin typeface="MTS Sans Medium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Е-карта и много других комфортных корпоративных условий. </a:t>
            </a:r>
            <a:endParaRPr lang="ru-RU" sz="1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FFFFFF"/>
                </a:solidFill>
                <a:effectLst/>
                <a:latin typeface="MTS Sans Medium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Карьерный рост внутри компании. </a:t>
            </a:r>
            <a:endParaRPr lang="ru-RU" sz="1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FFFFFF"/>
                </a:solidFill>
                <a:effectLst/>
                <a:latin typeface="MTS Sans Medium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Прохождение практики внутри компании. </a:t>
            </a:r>
            <a:endParaRPr lang="ru-RU" sz="1200" dirty="0" smtClean="0">
              <a:solidFill>
                <a:srgbClr val="FFFFFF"/>
              </a:solidFill>
              <a:effectLst/>
              <a:latin typeface="MTS Sans Medium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 smtClean="0">
                <a:solidFill>
                  <a:srgbClr val="FFFFFF"/>
                </a:solidFill>
                <a:latin typeface="MTS Sans Medium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Официальное трудоустройство</a:t>
            </a:r>
            <a:endParaRPr lang="ru-RU" sz="1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9" name="Рисунок 38" descr="MTS_Comm_Hor_Rus_Red_Grad.png (2328×569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2" r="1843" b="24912"/>
          <a:stretch/>
        </p:blipFill>
        <p:spPr bwMode="auto">
          <a:xfrm>
            <a:off x="2495550" y="9439275"/>
            <a:ext cx="4503420" cy="4546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0" y="5107493"/>
            <a:ext cx="6858000" cy="702757"/>
          </a:xfrm>
          <a:prstGeom prst="rect">
            <a:avLst/>
          </a:prstGeom>
          <a:gradFill flip="none" rotWithShape="1">
            <a:gsLst>
              <a:gs pos="0">
                <a:srgbClr val="333F50"/>
              </a:gs>
              <a:gs pos="0">
                <a:srgbClr val="CD0508">
                  <a:alpha val="88000"/>
                  <a:lumMod val="70000"/>
                </a:srgbClr>
              </a:gs>
              <a:gs pos="31000">
                <a:srgbClr val="800D12"/>
              </a:gs>
              <a:gs pos="68000">
                <a:srgbClr val="333F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077289">
            <a:off x="4530556" y="2281555"/>
            <a:ext cx="2042162" cy="2033588"/>
          </a:xfrm>
          <a:prstGeom prst="ellipse">
            <a:avLst/>
          </a:prstGeom>
          <a:pattFill prst="wdUpDiag">
            <a:fgClr>
              <a:srgbClr val="E5A6CB"/>
            </a:fgClr>
            <a:bgClr>
              <a:srgbClr val="E3B5D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5135876" y="247269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5684514" y="247269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Прямоугольник 26"/>
          <p:cNvSpPr/>
          <p:nvPr/>
        </p:nvSpPr>
        <p:spPr>
          <a:xfrm rot="18886362">
            <a:off x="5136674" y="2711951"/>
            <a:ext cx="1133924" cy="415560"/>
          </a:xfrm>
          <a:prstGeom prst="rect">
            <a:avLst/>
          </a:prstGeom>
          <a:pattFill prst="dkUpDiag">
            <a:fgClr>
              <a:srgbClr val="EED24B"/>
            </a:fgClr>
            <a:bgClr>
              <a:srgbClr val="FBE06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дпись 1"/>
          <p:cNvSpPr txBox="1"/>
          <p:nvPr/>
        </p:nvSpPr>
        <p:spPr>
          <a:xfrm>
            <a:off x="0" y="-139873"/>
            <a:ext cx="685800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для студентов</a:t>
            </a:r>
            <a:endParaRPr lang="ru-RU" sz="1400" dirty="0">
              <a:solidFill>
                <a:srgbClr val="333F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"/>
            <a:ext cx="4038600" cy="40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4038600" y="247269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4038600" y="200533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42885" r="28585" b="48696"/>
          <a:stretch/>
        </p:blipFill>
        <p:spPr bwMode="auto">
          <a:xfrm>
            <a:off x="4038600" y="1657350"/>
            <a:ext cx="548638" cy="34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4587238" y="247269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4587238" y="200533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42885" r="28585" b="48696"/>
          <a:stretch/>
        </p:blipFill>
        <p:spPr bwMode="auto">
          <a:xfrm>
            <a:off x="4587238" y="1657350"/>
            <a:ext cx="548638" cy="34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5135876" y="200533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42885" r="28585" b="48696"/>
          <a:stretch/>
        </p:blipFill>
        <p:spPr bwMode="auto">
          <a:xfrm>
            <a:off x="5135876" y="1657350"/>
            <a:ext cx="548638" cy="34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5684514" y="200533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42885" r="28585" b="48696"/>
          <a:stretch/>
        </p:blipFill>
        <p:spPr bwMode="auto">
          <a:xfrm>
            <a:off x="5684514" y="1657350"/>
            <a:ext cx="548638" cy="34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6233152" y="247269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39997" r="28585" b="48696"/>
          <a:stretch/>
        </p:blipFill>
        <p:spPr bwMode="auto">
          <a:xfrm>
            <a:off x="6233152" y="2005330"/>
            <a:ext cx="548638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5" t="42885" r="28585" b="48696"/>
          <a:stretch/>
        </p:blipFill>
        <p:spPr bwMode="auto">
          <a:xfrm>
            <a:off x="6233152" y="1657350"/>
            <a:ext cx="548638" cy="34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030021" y="1933575"/>
            <a:ext cx="2333625" cy="752474"/>
          </a:xfrm>
          <a:prstGeom prst="rect">
            <a:avLst/>
          </a:prstGeom>
          <a:solidFill>
            <a:srgbClr val="E3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адпись 3"/>
          <p:cNvSpPr txBox="1"/>
          <p:nvPr/>
        </p:nvSpPr>
        <p:spPr>
          <a:xfrm>
            <a:off x="4105026" y="932652"/>
            <a:ext cx="2610338" cy="410607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n w="0">
                  <a:noFill/>
                </a:ln>
                <a:solidFill>
                  <a:srgbClr val="333F50"/>
                </a:solidFill>
                <a:effectLst/>
                <a:latin typeface="MTS Sans" panose="02000000000000000000" pitchFamily="50" charset="0"/>
                <a:ea typeface="MTS Sans" panose="02000000000000000000" pitchFamily="50" charset="0"/>
              </a:rPr>
              <a:t>Федеральная телеком-компания МТС, входим в ТОП 10 работодателей по всей России. В данном случае мы готовы предоставить отличную возможность как для заработка, так и для развития. Наша команда уже трудоустроила, обучила и адаптировала более 1000 молодых ребят без опыта работы, которые стали высококлассными специалистами и продолжают вместе с нами покорять новые вершины.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5026" y="548154"/>
            <a:ext cx="261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F50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Кто мы?</a:t>
            </a:r>
            <a:endParaRPr lang="ru-RU" sz="2400" dirty="0">
              <a:solidFill>
                <a:srgbClr val="333F50"/>
              </a:solidFill>
              <a:latin typeface="MTS Sans UltraWide" panose="02000000000000000000" pitchFamily="50" charset="0"/>
              <a:ea typeface="MTS Sans UltraWide" panose="02000000000000000000" pitchFamily="50" charset="0"/>
            </a:endParaRPr>
          </a:p>
        </p:txBody>
      </p:sp>
      <p:sp>
        <p:nvSpPr>
          <p:cNvPr id="30" name="Надпись 4"/>
          <p:cNvSpPr txBox="1"/>
          <p:nvPr/>
        </p:nvSpPr>
        <p:spPr>
          <a:xfrm>
            <a:off x="0" y="5113429"/>
            <a:ext cx="6858000" cy="619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effectLst/>
                <a:latin typeface="MTS Sans Medium" panose="02000000000000000000" pitchFamily="50" charset="0"/>
                <a:ea typeface="Calibri" panose="020F0502020204030204" pitchFamily="34" charset="0"/>
              </a:rPr>
              <a:t>Активные </a:t>
            </a:r>
            <a:r>
              <a:rPr lang="ru-RU" sz="1200" dirty="0">
                <a:solidFill>
                  <a:schemeClr val="bg1"/>
                </a:solidFill>
                <a:effectLst/>
                <a:latin typeface="MTS Sans Medium" panose="02000000000000000000" pitchFamily="50" charset="0"/>
                <a:ea typeface="Calibri" panose="020F0502020204030204" pitchFamily="34" charset="0"/>
              </a:rPr>
              <a:t>и целеустремленные люди с желанием зарабатывать. </a:t>
            </a:r>
            <a:endParaRPr lang="ru-RU" sz="1200" dirty="0" smtClean="0">
              <a:solidFill>
                <a:schemeClr val="bg1"/>
              </a:solidFill>
              <a:effectLst/>
              <a:latin typeface="MTS Sans Medium" panose="02000000000000000000" pitchFamily="50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effectLst/>
                <a:latin typeface="MTS Sans Medium" panose="02000000000000000000" pitchFamily="50" charset="0"/>
                <a:ea typeface="Calibri" panose="020F0502020204030204" pitchFamily="34" charset="0"/>
              </a:rPr>
              <a:t>Активно трудоустраиваем с </a:t>
            </a:r>
            <a:r>
              <a:rPr lang="ru-RU" sz="1200" dirty="0">
                <a:solidFill>
                  <a:schemeClr val="bg1"/>
                </a:solidFill>
                <a:effectLst/>
                <a:latin typeface="MTS Sans Medium" panose="02000000000000000000" pitchFamily="50" charset="0"/>
                <a:ea typeface="Calibri" panose="020F0502020204030204" pitchFamily="34" charset="0"/>
              </a:rPr>
              <a:t>16 лет (с разрешения </a:t>
            </a:r>
            <a:r>
              <a:rPr lang="ru-RU" sz="1200" dirty="0" smtClean="0">
                <a:solidFill>
                  <a:schemeClr val="bg1"/>
                </a:solidFill>
                <a:effectLst/>
                <a:latin typeface="MTS Sans Medium" panose="02000000000000000000" pitchFamily="50" charset="0"/>
                <a:ea typeface="Calibri" panose="020F0502020204030204" pitchFamily="34" charset="0"/>
              </a:rPr>
              <a:t>родителей), а так-</a:t>
            </a:r>
            <a:r>
              <a:rPr lang="ru-RU" sz="1200" dirty="0" smtClean="0">
                <a:solidFill>
                  <a:schemeClr val="bg1"/>
                </a:solidFill>
                <a:latin typeface="MTS Sans Medium" panose="02000000000000000000" pitchFamily="50" charset="0"/>
                <a:ea typeface="Calibri" panose="020F0502020204030204" pitchFamily="34" charset="0"/>
              </a:rPr>
              <a:t>же предоставляем в</a:t>
            </a:r>
            <a:r>
              <a:rPr lang="ru-RU" sz="1200" dirty="0" smtClean="0">
                <a:solidFill>
                  <a:schemeClr val="bg1"/>
                </a:solidFill>
                <a:effectLst/>
                <a:latin typeface="MTS Sans Medium" panose="02000000000000000000" pitchFamily="50" charset="0"/>
                <a:ea typeface="Calibri" panose="020F0502020204030204" pitchFamily="34" charset="0"/>
              </a:rPr>
              <a:t>озможность совмещения </a:t>
            </a:r>
            <a:r>
              <a:rPr lang="ru-RU" sz="1200" dirty="0">
                <a:solidFill>
                  <a:schemeClr val="bg1"/>
                </a:solidFill>
                <a:effectLst/>
                <a:latin typeface="MTS Sans Medium" panose="02000000000000000000" pitchFamily="50" charset="0"/>
                <a:ea typeface="Calibri" panose="020F0502020204030204" pitchFamily="34" charset="0"/>
              </a:rPr>
              <a:t>с учебой. </a:t>
            </a:r>
            <a:endParaRPr lang="ru-RU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642" y="4612640"/>
            <a:ext cx="344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Кто нам нужен?</a:t>
            </a:r>
            <a:endParaRPr lang="ru-RU" sz="2400" b="1" dirty="0">
              <a:solidFill>
                <a:schemeClr val="bg1"/>
              </a:solidFill>
              <a:latin typeface="MTS Sans UltraWide" panose="02000000000000000000" pitchFamily="50" charset="0"/>
              <a:ea typeface="MTS Sans UltraWide" panose="02000000000000000000" pitchFamily="50" charset="0"/>
            </a:endParaRPr>
          </a:p>
        </p:txBody>
      </p:sp>
      <p:sp>
        <p:nvSpPr>
          <p:cNvPr id="35" name="Надпись 6"/>
          <p:cNvSpPr txBox="1"/>
          <p:nvPr/>
        </p:nvSpPr>
        <p:spPr>
          <a:xfrm>
            <a:off x="2642840" y="6111713"/>
            <a:ext cx="1147277" cy="14462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effectLst/>
                <a:latin typeface="MTS Sans Black" panose="02000000000000000000" pitchFamily="50" charset="0"/>
                <a:ea typeface="Calibri" panose="020F0502020204030204" pitchFamily="34" charset="0"/>
              </a:rPr>
              <a:t>График:</a:t>
            </a:r>
          </a:p>
          <a:p>
            <a:pPr algn="r"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effectLst/>
                <a:latin typeface="MTS Sans Black" panose="02000000000000000000" pitchFamily="50" charset="0"/>
                <a:ea typeface="Calibri" panose="020F0502020204030204" pitchFamily="34" charset="0"/>
              </a:rPr>
              <a:t>Зарплата:</a:t>
            </a:r>
            <a:r>
              <a:rPr lang="ru-RU" sz="1400" dirty="0">
                <a:solidFill>
                  <a:srgbClr val="333F50"/>
                </a:solidFill>
                <a:effectLst/>
                <a:latin typeface="MTS Sans Black" panose="02000000000000000000" pitchFamily="50" charset="0"/>
                <a:ea typeface="Calibri" panose="020F0502020204030204" pitchFamily="34" charset="0"/>
              </a:rPr>
              <a:t> </a:t>
            </a:r>
            <a:endParaRPr lang="ru-RU" sz="1400" dirty="0" smtClean="0">
              <a:solidFill>
                <a:srgbClr val="333F50"/>
              </a:solidFill>
              <a:effectLst/>
              <a:latin typeface="MTS Sans Black" panose="02000000000000000000" pitchFamily="50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endParaRPr lang="ru-RU" sz="1400" dirty="0">
              <a:solidFill>
                <a:srgbClr val="333F50"/>
              </a:solidFill>
              <a:latin typeface="MTS Sans Black" panose="02000000000000000000" pitchFamily="50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MTS Sans Black" panose="02000000000000000000" pitchFamily="50" charset="0"/>
                <a:ea typeface="Calibri" panose="020F0502020204030204" pitchFamily="34" charset="0"/>
              </a:rPr>
              <a:t>О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MTS Sans Black" panose="02000000000000000000" pitchFamily="50" charset="0"/>
                <a:ea typeface="Calibri" panose="020F0502020204030204" pitchFamily="34" charset="0"/>
              </a:rPr>
              <a:t>фис: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333F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14501" y="5810250"/>
            <a:ext cx="30008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3F50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Условия работы</a:t>
            </a:r>
            <a:r>
              <a:rPr lang="en-US" dirty="0" smtClean="0">
                <a:solidFill>
                  <a:srgbClr val="333F50"/>
                </a:solidFill>
                <a:latin typeface="MTS Sans UltraWide" panose="02000000000000000000" pitchFamily="50" charset="0"/>
                <a:ea typeface="MTS Sans UltraWide" panose="02000000000000000000" pitchFamily="50" charset="0"/>
              </a:rPr>
              <a:t>:</a:t>
            </a:r>
            <a:endParaRPr lang="ru-RU" dirty="0">
              <a:solidFill>
                <a:srgbClr val="333F50"/>
              </a:solidFill>
              <a:latin typeface="MTS Sans UltraWide" panose="02000000000000000000" pitchFamily="50" charset="0"/>
              <a:ea typeface="MTS Sans UltraWide" panose="02000000000000000000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10697" y="7297641"/>
            <a:ext cx="413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solidFill>
                  <a:srgbClr val="333F50"/>
                </a:solidFill>
                <a:latin typeface="MTS Sans Medium" panose="02000000000000000000" pitchFamily="50" charset="0"/>
                <a:ea typeface="Calibri" panose="020F0502020204030204" pitchFamily="34" charset="0"/>
              </a:rPr>
              <a:t>Количество вакантных мест в команде ограничено, запись на собеседование по телефону: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+</a:t>
            </a:r>
            <a:r>
              <a:rPr lang="ru-RU" sz="1400" b="1" dirty="0" smtClean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7(</a:t>
            </a:r>
            <a:r>
              <a:rPr lang="en-US" sz="1400" b="1" dirty="0" smtClean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9</a:t>
            </a:r>
            <a:r>
              <a:rPr lang="ru-RU" sz="1400" b="1" dirty="0" smtClean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22)</a:t>
            </a:r>
            <a:r>
              <a:rPr lang="ru-RU" sz="1400" b="1" dirty="0" smtClean="0">
                <a:solidFill>
                  <a:srgbClr val="333F50"/>
                </a:solidFill>
                <a:latin typeface="MTS Sans UltraWide" panose="02000000000000000000" pitchFamily="50" charset="0"/>
                <a:ea typeface="Calibri" panose="020F0502020204030204" pitchFamily="34" charset="0"/>
              </a:rPr>
              <a:t>194</a:t>
            </a:r>
            <a:r>
              <a:rPr lang="ru-RU" sz="1400" b="1" dirty="0" smtClean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-</a:t>
            </a:r>
            <a:r>
              <a:rPr lang="ru-RU" sz="1400" b="1" dirty="0" smtClean="0">
                <a:solidFill>
                  <a:srgbClr val="333F50"/>
                </a:solidFill>
                <a:latin typeface="MTS Sans UltraWide" panose="02000000000000000000" pitchFamily="50" charset="0"/>
                <a:ea typeface="Calibri" panose="020F0502020204030204" pitchFamily="34" charset="0"/>
              </a:rPr>
              <a:t>88</a:t>
            </a:r>
            <a:r>
              <a:rPr lang="ru-RU" sz="1400" b="1" dirty="0" smtClean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-</a:t>
            </a:r>
            <a:r>
              <a:rPr lang="ru-RU" sz="1400" b="1" dirty="0" smtClean="0">
                <a:solidFill>
                  <a:srgbClr val="333F50"/>
                </a:solidFill>
                <a:latin typeface="MTS Sans UltraWide" panose="02000000000000000000" pitchFamily="50" charset="0"/>
                <a:ea typeface="Calibri" panose="020F0502020204030204" pitchFamily="34" charset="0"/>
              </a:rPr>
              <a:t>81</a:t>
            </a:r>
            <a:r>
              <a:rPr lang="ru-RU" sz="1400" b="1" dirty="0" smtClean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- </a:t>
            </a:r>
            <a:r>
              <a:rPr lang="ru-RU" sz="1400" b="1" dirty="0" smtClean="0">
                <a:solidFill>
                  <a:srgbClr val="333F50"/>
                </a:solidFill>
                <a:latin typeface="MTS Sans UltraWide" panose="02000000000000000000" pitchFamily="50" charset="0"/>
                <a:ea typeface="Calibri" panose="020F0502020204030204" pitchFamily="34" charset="0"/>
              </a:rPr>
              <a:t>Екатерина</a:t>
            </a:r>
            <a:r>
              <a:rPr lang="ru-RU" sz="1400" b="1" dirty="0" smtClean="0">
                <a:solidFill>
                  <a:srgbClr val="333F50"/>
                </a:solidFill>
                <a:effectLst/>
                <a:latin typeface="MTS Sans UltraWide" panose="02000000000000000000" pitchFamily="50" charset="0"/>
                <a:ea typeface="Calibri" panose="020F0502020204030204" pitchFamily="34" charset="0"/>
              </a:rPr>
              <a:t>.</a:t>
            </a:r>
            <a:endParaRPr lang="ru-RU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3745683" y="6111713"/>
            <a:ext cx="24874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F50"/>
                </a:solidFill>
                <a:latin typeface="MTS Sans Black" panose="02000000000000000000" pitchFamily="50" charset="0"/>
                <a:ea typeface="MTS Sans Black" panose="02000000000000000000" pitchFamily="50" charset="0"/>
              </a:rPr>
              <a:t>5 дней в неделю, 4 часа в день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F50"/>
                </a:solidFill>
                <a:latin typeface="MTS Sans Black" panose="02000000000000000000" pitchFamily="50" charset="0"/>
                <a:ea typeface="MTS Sans Black" panose="02000000000000000000" pitchFamily="50" charset="0"/>
              </a:rPr>
              <a:t>От 20 000 руб./мес.</a:t>
            </a:r>
          </a:p>
          <a:p>
            <a:endParaRPr lang="ru-RU" sz="1400" dirty="0" smtClean="0">
              <a:solidFill>
                <a:srgbClr val="333F50"/>
              </a:solidFill>
              <a:latin typeface="MTS Sans Black" panose="02000000000000000000" pitchFamily="50" charset="0"/>
              <a:ea typeface="MTS Sans Black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33F50"/>
                </a:solidFill>
                <a:latin typeface="MTS Sans Black" panose="02000000000000000000" pitchFamily="50" charset="0"/>
                <a:ea typeface="MTS Sans Black" panose="02000000000000000000" pitchFamily="50" charset="0"/>
              </a:rPr>
              <a:t>Ул. Вайнера</a:t>
            </a:r>
            <a:r>
              <a:rPr lang="ru-RU" sz="1400" dirty="0">
                <a:solidFill>
                  <a:srgbClr val="333F50"/>
                </a:solidFill>
                <a:latin typeface="MTS Sans Black" panose="02000000000000000000" pitchFamily="50" charset="0"/>
                <a:ea typeface="MTS Sans Black" panose="02000000000000000000" pitchFamily="50" charset="0"/>
              </a:rPr>
              <a:t> </a:t>
            </a:r>
            <a:r>
              <a:rPr lang="ru-RU" sz="1400" dirty="0" smtClean="0">
                <a:solidFill>
                  <a:srgbClr val="333F50"/>
                </a:solidFill>
                <a:latin typeface="MTS Sans Black" panose="02000000000000000000" pitchFamily="50" charset="0"/>
                <a:ea typeface="MTS Sans Black" panose="02000000000000000000" pitchFamily="50" charset="0"/>
              </a:rPr>
              <a:t>40.</a:t>
            </a:r>
            <a:endParaRPr lang="ru-RU" sz="1400" dirty="0">
              <a:solidFill>
                <a:srgbClr val="333F50"/>
              </a:solidFill>
              <a:latin typeface="MTS Sans Black" panose="02000000000000000000" pitchFamily="50" charset="0"/>
              <a:ea typeface="MTS Sans Black" panose="02000000000000000000" pitchFamily="50" charset="0"/>
            </a:endParaRPr>
          </a:p>
        </p:txBody>
      </p:sp>
      <p:pic>
        <p:nvPicPr>
          <p:cNvPr id="41" name="Рисунок 40" descr="MTS_Comm_Hor_Rus_Red_Grad.png (2328×569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2" r="51752" b="24662"/>
          <a:stretch/>
        </p:blipFill>
        <p:spPr bwMode="auto">
          <a:xfrm>
            <a:off x="1309355" y="9437029"/>
            <a:ext cx="2213620" cy="456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 descr="MTS_Comm_Hor_Rus_Red_Grad.png (2328×569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2" r="51752" b="24662"/>
          <a:stretch/>
        </p:blipFill>
        <p:spPr bwMode="auto">
          <a:xfrm>
            <a:off x="140960" y="9437029"/>
            <a:ext cx="2213620" cy="456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8563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219</Words>
  <Application>Microsoft Office PowerPoint</Application>
  <PresentationFormat>Лист A4 (210x297 мм)</PresentationFormat>
  <Paragraphs>35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MTS Sans</vt:lpstr>
      <vt:lpstr>MTS Sans Black</vt:lpstr>
      <vt:lpstr>MTS Sans Medium</vt:lpstr>
      <vt:lpstr>MTS Sans UltraWide</vt:lpstr>
      <vt:lpstr>Times New Roman</vt:lpstr>
      <vt:lpstr>Тема Office</vt:lpstr>
      <vt:lpstr>Презентация PowerPoint</vt:lpstr>
    </vt:vector>
  </TitlesOfParts>
  <Company>ПАО "МТС"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Юрин Максим</dc:creator>
  <cp:lastModifiedBy>Юрин Максим</cp:lastModifiedBy>
  <cp:revision>16</cp:revision>
  <cp:lastPrinted>2022-08-31T05:49:52Z</cp:lastPrinted>
  <dcterms:created xsi:type="dcterms:W3CDTF">2022-08-17T06:05:59Z</dcterms:created>
  <dcterms:modified xsi:type="dcterms:W3CDTF">2022-08-31T06:25:02Z</dcterms:modified>
</cp:coreProperties>
</file>